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6" r:id="rId9"/>
    <p:sldId id="269" r:id="rId10"/>
    <p:sldId id="268" r:id="rId11"/>
    <p:sldId id="267" r:id="rId12"/>
    <p:sldId id="263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8C46B-E1CF-4F27-B3C1-5F9093A2C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0BE6040-A071-41F8-8325-47BFC41C3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007941-1FD7-412E-B174-8EABC7ED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C1850B-1F07-4B7E-854A-79A749EE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C36020-9624-4CDE-8785-93B262C4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1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7F03B5-775A-4FAE-885F-336E3997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884E82-00C7-470E-BB8D-ED282263E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EF8036-20BB-4551-8F39-6F7F864D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4E55F-9C7D-48C4-A5AC-BAFA3CB8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C51FE2-DBCC-4825-8105-225CAC91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29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732BE77-EF39-47E5-BAB0-D976E727D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4AF6A15-357D-4A23-A43C-CF9F423C0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06D8C6-EF4D-48DB-B5B1-0EFACCDFC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AD18D6-2AF1-4D5A-9536-4681D588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E5FF62-19A2-44B1-BCA0-3494F794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77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843FD-DA3E-4DCB-A876-BA576071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A8086E-1EF2-429D-AA87-932EF2884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78490F-C137-4AB4-8DB7-0E2B6A4B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E19BA8-9871-42BB-A899-BF0A104F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BD3ED8-3ADF-44BF-ADB2-8364E37C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69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139F2-B13E-48C8-85DB-5CEA5F8F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756843-160C-4652-8A5C-52D66027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CFBCB6-5DAD-4B90-AC80-0EEC9F4A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357FAA-4145-4CA8-AE07-34D1C22A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DF31F7-3ACF-49BD-9E39-DDAB9050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26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20BC6-ADD9-4A57-B374-0A2DCFA2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650540-083B-471A-B742-0017FA718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3007ED-0BBC-40C2-A878-3E84B229B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74E1EA-FC1E-4401-8DF8-34B92782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8CF9B5-7217-49A5-A91C-F62A23AF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F50452-9951-4ED3-AA92-13D45C62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90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35C35-8C47-4544-AFD5-49B3101A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B83ABB-6553-4F76-BAFE-6393DB67A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1AE297-6BCE-4E8B-A3C3-53B20152B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F4D10C-8681-4DDC-A5C1-19A409443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C09F51-127F-435A-8F2B-E51FB60FC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1A6030-AF26-4052-8529-56AAE929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443EA9C-5DF7-47B5-947D-046BC554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3F4ECE-B342-4928-90FC-FEE6FE3F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98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28966-D287-40AF-9206-D5B75361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81714B-CFC6-423B-9089-749C7F1C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534344-AECF-43DD-9233-80DC443D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2BE5FB-8825-4EEE-8355-69FE4388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92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9112BA-3ED5-44E5-9E8E-CCC26552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6DBBAA-ADD5-4A0F-BEFE-B60A1DEF8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E45344-25B9-48DF-B4EA-C5F85E7F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82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30F7C-C7CF-4739-A085-349A3CC0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F45F46-F273-47C2-A61A-D4E5E59A4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CB5F15-A551-4319-AB9A-39AE65880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827CA4-0C09-44FA-A6C2-C2AC70E3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03C6A5-57D5-4410-A3DF-9E7F391B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D7019C-D916-4615-8E29-9FCE82BB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65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7EB8-3949-4F05-9A7E-E7C7EF71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3D7BDF-BBA9-45F2-BA50-6FCE7B014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620518-86DF-4C10-9C17-2CC721751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F298F5-220A-444B-808A-C69F203A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A3D2C4-9C0F-46DD-83A3-3F1C5E5D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E8FBF6-0FA7-4FA4-8A25-DD8DD449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89DDCE6-5947-4207-8575-99619B7A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69D5C1-B9E1-43CD-AA2C-1073E386C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47C072-080F-4854-87BE-F25A93149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52365-1487-44B7-BFD9-B43D5762331D}" type="datetimeFigureOut">
              <a:rPr lang="de-DE" smtClean="0"/>
              <a:t>11.06.2019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1DB0B0-9712-4ABA-9ABF-39D679A7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21FE00-EF43-4365-8844-609A680A8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CCDF3-43FA-4D0B-9856-93777AF9A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28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E7804-052B-4B84-9EB0-14FB5D2D6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84124"/>
          </a:xfrm>
        </p:spPr>
        <p:txBody>
          <a:bodyPr>
            <a:normAutofit/>
          </a:bodyPr>
          <a:lstStyle/>
          <a:p>
            <a:r>
              <a:rPr lang="de-DE" b="1" dirty="0"/>
              <a:t>Das Echo – der Convention</a:t>
            </a:r>
            <a:br>
              <a:rPr lang="de-DE" b="1" dirty="0"/>
            </a:br>
            <a:r>
              <a:rPr lang="de-DE" sz="3100" b="1" dirty="0"/>
              <a:t>Bericht über die Rotary World Convention in Hamburg</a:t>
            </a:r>
            <a:br>
              <a:rPr lang="de-DE" sz="3100" b="1" dirty="0"/>
            </a:br>
            <a:r>
              <a:rPr lang="de-DE" sz="3100" b="1" dirty="0"/>
              <a:t>1. – 5. Juni 2019</a:t>
            </a:r>
            <a:br>
              <a:rPr lang="de-DE" sz="3100" b="1" dirty="0"/>
            </a:br>
            <a:r>
              <a:rPr lang="de-DE" sz="3100" b="1" dirty="0"/>
              <a:t>und Reaktionen auf die historische Aufarbeitung des Themas „Rotary unter dem Nationalsozialismus“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64B23A-CC94-47D4-AE7C-1FF86D547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116"/>
            <a:ext cx="9144000" cy="2044930"/>
          </a:xfrm>
        </p:spPr>
        <p:txBody>
          <a:bodyPr>
            <a:normAutofit fontScale="92500" lnSpcReduction="20000"/>
          </a:bodyPr>
          <a:lstStyle/>
          <a:p>
            <a:endParaRPr lang="de-DE" sz="1800" dirty="0"/>
          </a:p>
          <a:p>
            <a:endParaRPr lang="de-DE" sz="1800" dirty="0"/>
          </a:p>
          <a:p>
            <a:r>
              <a:rPr lang="de-DE" sz="2000" dirty="0"/>
              <a:t>Vortrag </a:t>
            </a:r>
          </a:p>
          <a:p>
            <a:r>
              <a:rPr lang="de-DE" sz="2000" dirty="0"/>
              <a:t>Hermann Schäfer </a:t>
            </a:r>
          </a:p>
          <a:p>
            <a:r>
              <a:rPr lang="de-DE" sz="2000" dirty="0"/>
              <a:t>Meeting RC Bonn Süd – Bad Godesberg</a:t>
            </a:r>
          </a:p>
          <a:p>
            <a:r>
              <a:rPr lang="de-DE" sz="2000" dirty="0"/>
              <a:t>13. Juni 2019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4167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ecke, drinnen, Personen enthält.&#10;&#10;Automatisch generierte Beschreibung">
            <a:extLst>
              <a:ext uri="{FF2B5EF4-FFF2-40B4-BE49-F238E27FC236}">
                <a16:creationId xmlns:a16="http://schemas.microsoft.com/office/drawing/2014/main" id="{74A7C42B-A48E-4163-BC92-DD8BD4AC8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" y="350274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8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ahrrad, Gebäude, Wand, drinnen enthält.&#10;&#10;Automatisch generierte Beschreibung">
            <a:extLst>
              <a:ext uri="{FF2B5EF4-FFF2-40B4-BE49-F238E27FC236}">
                <a16:creationId xmlns:a16="http://schemas.microsoft.com/office/drawing/2014/main" id="{3EC6A13A-E780-48D1-9A2E-A77BF1AF7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206477"/>
            <a:ext cx="4085303" cy="3063977"/>
          </a:xfrm>
          <a:prstGeom prst="rect">
            <a:avLst/>
          </a:prstGeom>
        </p:spPr>
      </p:pic>
      <p:pic>
        <p:nvPicPr>
          <p:cNvPr id="5" name="Grafik 4" descr="Ein Bild, das Auto, Gebäude, geparkt, LKW enthält.&#10;&#10;Automatisch generierte Beschreibung">
            <a:extLst>
              <a:ext uri="{FF2B5EF4-FFF2-40B4-BE49-F238E27FC236}">
                <a16:creationId xmlns:a16="http://schemas.microsoft.com/office/drawing/2014/main" id="{28152DE2-E84A-46FE-9E55-E86A2BEA0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291280"/>
            <a:ext cx="4321278" cy="32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31C13-E01D-419D-9A21-DC813127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drinnen, Gebäude, Decke, Boden enthält.&#10;&#10;Automatisch generierte Beschreibung">
            <a:extLst>
              <a:ext uri="{FF2B5EF4-FFF2-40B4-BE49-F238E27FC236}">
                <a16:creationId xmlns:a16="http://schemas.microsoft.com/office/drawing/2014/main" id="{990003D8-1E3A-4E09-9217-40006BF0BA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16" y="365125"/>
            <a:ext cx="8524568" cy="6393426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ECB6A1-58E6-4211-AC1E-E6306D85DD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36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draußen, Wasser, Zaun enthält.&#10;&#10;Automatisch generierte Beschreibung">
            <a:extLst>
              <a:ext uri="{FF2B5EF4-FFF2-40B4-BE49-F238E27FC236}">
                <a16:creationId xmlns:a16="http://schemas.microsoft.com/office/drawing/2014/main" id="{00ACFBCA-4845-438C-9A83-CB8895C28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5" y="374448"/>
            <a:ext cx="4486587" cy="336493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647B3C-EAF7-4606-B67E-3698E1726E4F}"/>
              </a:ext>
            </a:extLst>
          </p:cNvPr>
          <p:cNvSpPr txBox="1"/>
          <p:nvPr/>
        </p:nvSpPr>
        <p:spPr>
          <a:xfrm>
            <a:off x="9099755" y="899652"/>
            <a:ext cx="28725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United States 5.115</a:t>
            </a:r>
            <a:br>
              <a:rPr lang="de-DE" sz="2400" b="1" dirty="0"/>
            </a:br>
            <a:r>
              <a:rPr lang="de-DE" sz="2400" b="1" dirty="0"/>
              <a:t>Germany 4.680</a:t>
            </a:r>
            <a:br>
              <a:rPr lang="de-DE" sz="2400" b="1" dirty="0"/>
            </a:br>
            <a:r>
              <a:rPr lang="de-DE" sz="2400" b="1" dirty="0"/>
              <a:t>Japan 2.362</a:t>
            </a:r>
            <a:br>
              <a:rPr lang="de-DE" sz="2400" b="1" dirty="0"/>
            </a:br>
            <a:r>
              <a:rPr lang="de-DE" sz="2400" b="1" dirty="0"/>
              <a:t>France 1.149</a:t>
            </a:r>
            <a:br>
              <a:rPr lang="de-DE" sz="2400" b="1" dirty="0"/>
            </a:br>
            <a:r>
              <a:rPr lang="de-DE" sz="2400" b="1" dirty="0"/>
              <a:t>Taiwan 924</a:t>
            </a:r>
            <a:br>
              <a:rPr lang="de-DE" sz="2400" b="1" dirty="0"/>
            </a:br>
            <a:r>
              <a:rPr lang="de-DE" sz="2400" b="1" dirty="0"/>
              <a:t>India 791</a:t>
            </a:r>
            <a:br>
              <a:rPr lang="de-DE" sz="2400" b="1" dirty="0"/>
            </a:br>
            <a:r>
              <a:rPr lang="de-DE" sz="2400" b="1" dirty="0"/>
              <a:t>Philippines 728</a:t>
            </a:r>
            <a:br>
              <a:rPr lang="de-DE" sz="2400" b="1" dirty="0"/>
            </a:br>
            <a:r>
              <a:rPr lang="de-DE" sz="2400" b="1" dirty="0"/>
              <a:t>Canada 723</a:t>
            </a:r>
            <a:br>
              <a:rPr lang="de-DE" sz="2400" b="1" dirty="0"/>
            </a:br>
            <a:r>
              <a:rPr lang="de-DE" sz="2400" b="1" dirty="0" err="1"/>
              <a:t>Republic</a:t>
            </a:r>
            <a:r>
              <a:rPr lang="de-DE" sz="2400" b="1" dirty="0"/>
              <a:t> of Korea 693</a:t>
            </a:r>
            <a:br>
              <a:rPr lang="de-DE" sz="2400" b="1" dirty="0"/>
            </a:br>
            <a:r>
              <a:rPr lang="de-DE" sz="2400" b="1" dirty="0" err="1"/>
              <a:t>Italy</a:t>
            </a:r>
            <a:r>
              <a:rPr lang="de-DE" sz="2400" b="1" dirty="0"/>
              <a:t> 557</a:t>
            </a:r>
            <a:br>
              <a:rPr lang="de-DE" sz="2400" b="1" dirty="0"/>
            </a:br>
            <a:r>
              <a:rPr lang="de-DE" sz="2400" b="1" dirty="0"/>
              <a:t>England 533</a:t>
            </a:r>
            <a:br>
              <a:rPr lang="de-DE" sz="2400" b="1" dirty="0"/>
            </a:br>
            <a:r>
              <a:rPr lang="de-DE" sz="2400" b="1" dirty="0"/>
              <a:t>Nigeria 501</a:t>
            </a:r>
          </a:p>
          <a:p>
            <a:r>
              <a:rPr lang="de-DE" sz="2400" b="1" dirty="0"/>
              <a:t>etc.</a:t>
            </a:r>
          </a:p>
          <a:p>
            <a:br>
              <a:rPr lang="de-DE" sz="2400" b="1" dirty="0"/>
            </a:br>
            <a:r>
              <a:rPr lang="de-DE" sz="2400" b="1" dirty="0"/>
              <a:t>25.400 Teilnehmer</a:t>
            </a:r>
          </a:p>
        </p:txBody>
      </p:sp>
      <p:pic>
        <p:nvPicPr>
          <p:cNvPr id="6" name="Grafik 5" descr="Ein Bild, das Gebäude, draußen enthält.&#10;&#10;Automatisch generierte Beschreibung">
            <a:extLst>
              <a:ext uri="{FF2B5EF4-FFF2-40B4-BE49-F238E27FC236}">
                <a16:creationId xmlns:a16="http://schemas.microsoft.com/office/drawing/2014/main" id="{C228AEE5-AE22-4707-9CDA-4EF1D012C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1" y="3814961"/>
            <a:ext cx="6297561" cy="2668591"/>
          </a:xfrm>
          <a:prstGeom prst="rect">
            <a:avLst/>
          </a:prstGeom>
        </p:spPr>
      </p:pic>
      <p:pic>
        <p:nvPicPr>
          <p:cNvPr id="8" name="Grafik 7" descr="Ein Bild, das Himmel, draußen, Gebäude enthält.&#10;&#10;Automatisch generierte Beschreibung">
            <a:extLst>
              <a:ext uri="{FF2B5EF4-FFF2-40B4-BE49-F238E27FC236}">
                <a16:creationId xmlns:a16="http://schemas.microsoft.com/office/drawing/2014/main" id="{02311037-B9F7-4EFA-BB5C-EE5A17B4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72" y="610422"/>
            <a:ext cx="3413975" cy="25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8895FFA-A044-43EE-8753-0C25CAC7CA25}"/>
              </a:ext>
            </a:extLst>
          </p:cNvPr>
          <p:cNvSpPr/>
          <p:nvPr/>
        </p:nvSpPr>
        <p:spPr>
          <a:xfrm>
            <a:off x="575188" y="235976"/>
            <a:ext cx="11400502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„…deutliche Spuren…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großes Interesse an der Auseinandersetzung …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trifft ROTARY INTERNATIONAL in seinem Grundverständnis… neue Sichtweise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Auseinandersetzung mit der immer unmoralischer werdenden Gegenwart und Zukunft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das ethische Gebot, das ROTARY von seinen Mitgliedern verlangt, könnte zu einer „soften“ Weltkraft werden…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RI hört nicht oder es fehlt der Mut….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stattdessen feiert man sich in jährlichen </a:t>
            </a:r>
            <a:r>
              <a:rPr lang="de-DE" b="1" dirty="0" err="1">
                <a:solidFill>
                  <a:srgbClr val="000000"/>
                </a:solidFill>
                <a:latin typeface="arial" panose="020B0604020202020204" pitchFamily="34" charset="0"/>
              </a:rPr>
              <a:t>Conventionen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 selber und lässt es beim Schulterklopfen ältlicher Funktionäre…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Name-</a:t>
            </a:r>
            <a:r>
              <a:rPr lang="de-DE" b="1" dirty="0" err="1">
                <a:solidFill>
                  <a:srgbClr val="000000"/>
                </a:solidFill>
                <a:latin typeface="arial" panose="020B0604020202020204" pitchFamily="34" charset="0"/>
              </a:rPr>
              <a:t>dropping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 und Lob für Projekte ist das eine, das rotarische Bewusstsein ist das andere. 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Hier kommt man in der Selbstdarstellung über den </a:t>
            </a:r>
            <a:r>
              <a:rPr lang="de-DE" b="1" dirty="0" err="1">
                <a:solidFill>
                  <a:srgbClr val="000000"/>
                </a:solidFill>
                <a:latin typeface="arial" panose="020B0604020202020204" pitchFamily="34" charset="0"/>
              </a:rPr>
              <a:t>level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 „Service-Club“ seit Jahrzehnten nicht hinaus…</a:t>
            </a: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… Nur keine Kontroverse, nur kein Anlass zum grundsätzlichen Nachdenken... </a:t>
            </a:r>
          </a:p>
          <a:p>
            <a:endParaRPr lang="de-D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Es ist wirklich bedauerlich, dass das Denken bei ROTARY in Organisationsfragen so erschöpft wird, dass für Gegenwart und Zukunft einfach zu wenig bleibt. Umso verdienstvoller Euer abgewogener Anstoß!„</a:t>
            </a:r>
          </a:p>
          <a:p>
            <a:endParaRPr lang="de-DE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                    			      [Feedback eines rotarischen Freundes aus Hamburg, 7.6.19]</a:t>
            </a:r>
            <a:endParaRPr lang="de-DE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C787C-38C4-47C6-A61C-DD4A862A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Gebäude, drinnen, Person, Straße enthält.&#10;&#10;Automatisch generierte Beschreibung">
            <a:extLst>
              <a:ext uri="{FF2B5EF4-FFF2-40B4-BE49-F238E27FC236}">
                <a16:creationId xmlns:a16="http://schemas.microsoft.com/office/drawing/2014/main" id="{A50D6E19-1699-4798-8E5B-6ED663BCE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4" y="464234"/>
            <a:ext cx="8996892" cy="5753686"/>
          </a:xfrm>
        </p:spPr>
      </p:pic>
    </p:spTree>
    <p:extLst>
      <p:ext uri="{BB962C8B-B14F-4D97-AF65-F5344CB8AC3E}">
        <p14:creationId xmlns:p14="http://schemas.microsoft.com/office/powerpoint/2010/main" val="298034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4A429-E836-402E-87B6-0A09C7C6F9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CC5FF9-E9EF-4C22-82E3-F454C681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847" y="1525384"/>
            <a:ext cx="4073238" cy="3054929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2599067D-74AE-44A9-9959-A1CDD78B21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2541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497F6-1738-4F4B-9CA4-BE40FBFB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386AA1CB-D3F3-4962-A6B7-BEF7FD3DD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" y="1716105"/>
            <a:ext cx="6984382" cy="457477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3E85828-46C7-43A1-B6A8-93A429A16C25}"/>
              </a:ext>
            </a:extLst>
          </p:cNvPr>
          <p:cNvSpPr txBox="1"/>
          <p:nvPr/>
        </p:nvSpPr>
        <p:spPr>
          <a:xfrm>
            <a:off x="8245098" y="2552695"/>
            <a:ext cx="4600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Saal: Zuhörer ca. 400</a:t>
            </a:r>
          </a:p>
          <a:p>
            <a:endParaRPr lang="de-DE" sz="2400" b="1" dirty="0"/>
          </a:p>
          <a:p>
            <a:r>
              <a:rPr lang="de-DE" sz="2400" b="1" dirty="0"/>
              <a:t>Warteschlange 100-200</a:t>
            </a:r>
          </a:p>
          <a:p>
            <a:endParaRPr lang="de-DE" sz="2400" b="1" dirty="0"/>
          </a:p>
          <a:p>
            <a:r>
              <a:rPr lang="de-DE" sz="2400" b="1" dirty="0"/>
              <a:t>Bücher (</a:t>
            </a:r>
            <a:r>
              <a:rPr lang="de-DE" sz="2400" b="1" dirty="0" err="1"/>
              <a:t>dt</a:t>
            </a:r>
            <a:r>
              <a:rPr lang="de-DE" sz="2400" b="1" dirty="0"/>
              <a:t>.+engl.): ca. 1.000</a:t>
            </a:r>
          </a:p>
          <a:p>
            <a:endParaRPr lang="de-DE" sz="2400" b="1" dirty="0"/>
          </a:p>
          <a:p>
            <a:r>
              <a:rPr lang="de-DE" sz="2400" b="1" dirty="0"/>
              <a:t>Standkontakte: ca. 5.000</a:t>
            </a:r>
          </a:p>
          <a:p>
            <a:endParaRPr lang="de-DE" sz="2400" b="1" dirty="0"/>
          </a:p>
          <a:p>
            <a:r>
              <a:rPr lang="de-DE" sz="2400" b="1" dirty="0"/>
              <a:t>Vortragsanfragen: ca. 50-100</a:t>
            </a:r>
          </a:p>
        </p:txBody>
      </p:sp>
    </p:spTree>
    <p:extLst>
      <p:ext uri="{BB962C8B-B14F-4D97-AF65-F5344CB8AC3E}">
        <p14:creationId xmlns:p14="http://schemas.microsoft.com/office/powerpoint/2010/main" val="192435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innen, stehend, Mann enthält.&#10;&#10;Automatisch generierte Beschreibung">
            <a:extLst>
              <a:ext uri="{FF2B5EF4-FFF2-40B4-BE49-F238E27FC236}">
                <a16:creationId xmlns:a16="http://schemas.microsoft.com/office/drawing/2014/main" id="{3E3B0C3D-27C7-4546-B668-88740043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45" y="256579"/>
            <a:ext cx="4080386" cy="3060289"/>
          </a:xfrm>
          <a:prstGeom prst="rect">
            <a:avLst/>
          </a:prstGeom>
        </p:spPr>
      </p:pic>
      <p:pic>
        <p:nvPicPr>
          <p:cNvPr id="5" name="Grafik 4" descr="Ein Bild, das Person, drinnen, groß, Szene enthält.&#10;&#10;Automatisch generierte Beschreibung">
            <a:extLst>
              <a:ext uri="{FF2B5EF4-FFF2-40B4-BE49-F238E27FC236}">
                <a16:creationId xmlns:a16="http://schemas.microsoft.com/office/drawing/2014/main" id="{4E0DBB3C-DBDC-441E-9A3A-8B877433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72" y="3613354"/>
            <a:ext cx="5021001" cy="2824313"/>
          </a:xfrm>
          <a:prstGeom prst="rect">
            <a:avLst/>
          </a:prstGeom>
        </p:spPr>
      </p:pic>
      <p:pic>
        <p:nvPicPr>
          <p:cNvPr id="7" name="Grafik 6" descr="Ein Bild, das drinnen, Person, Gebäude, Personen enthält.&#10;&#10;Automatisch generierte Beschreibung">
            <a:extLst>
              <a:ext uri="{FF2B5EF4-FFF2-40B4-BE49-F238E27FC236}">
                <a16:creationId xmlns:a16="http://schemas.microsoft.com/office/drawing/2014/main" id="{3C1A2530-609C-4C6E-B697-A46E79228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74" y="3541133"/>
            <a:ext cx="3699388" cy="3170904"/>
          </a:xfrm>
          <a:prstGeom prst="rect">
            <a:avLst/>
          </a:prstGeom>
        </p:spPr>
      </p:pic>
      <p:pic>
        <p:nvPicPr>
          <p:cNvPr id="9" name="Grafik 8" descr="Ein Bild, das Person, Mann, drinnen, stehend enthält.&#10;&#10;Automatisch generierte Beschreibung">
            <a:extLst>
              <a:ext uri="{FF2B5EF4-FFF2-40B4-BE49-F238E27FC236}">
                <a16:creationId xmlns:a16="http://schemas.microsoft.com/office/drawing/2014/main" id="{567B3995-021E-45E3-8409-984482FBD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4" r="1169"/>
          <a:stretch/>
        </p:blipFill>
        <p:spPr>
          <a:xfrm>
            <a:off x="8141110" y="607606"/>
            <a:ext cx="1723104" cy="225948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29AD654-DDEE-40E8-BC13-3EE4CB3B4753}"/>
              </a:ext>
            </a:extLst>
          </p:cNvPr>
          <p:cNvSpPr txBox="1"/>
          <p:nvPr/>
        </p:nvSpPr>
        <p:spPr>
          <a:xfrm rot="10800000" flipV="1">
            <a:off x="6555658" y="2867095"/>
            <a:ext cx="472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            Weltpräsident Mark </a:t>
            </a:r>
            <a:r>
              <a:rPr lang="de-DE" dirty="0" err="1"/>
              <a:t>Melony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477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innen, sitzend enthält.&#10;&#10;Automatisch generierte Beschreibung">
            <a:extLst>
              <a:ext uri="{FF2B5EF4-FFF2-40B4-BE49-F238E27FC236}">
                <a16:creationId xmlns:a16="http://schemas.microsoft.com/office/drawing/2014/main" id="{A33F08E6-5B92-4924-943F-0C48FD02C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42" y="1292634"/>
            <a:ext cx="5696978" cy="4272733"/>
          </a:xfrm>
          <a:prstGeom prst="rect">
            <a:avLst/>
          </a:prstGeom>
        </p:spPr>
      </p:pic>
      <p:pic>
        <p:nvPicPr>
          <p:cNvPr id="5" name="Grafik 4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26AA5399-E64C-4502-AD66-A142D27160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1" b="3133"/>
          <a:stretch/>
        </p:blipFill>
        <p:spPr>
          <a:xfrm rot="5400000">
            <a:off x="5048412" y="1861203"/>
            <a:ext cx="5463875" cy="33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23581DA2-4582-48B3-9C2B-BBBB4AE8D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480" b="13682"/>
          <a:stretch/>
        </p:blipFill>
        <p:spPr>
          <a:xfrm rot="5400000">
            <a:off x="-280221" y="1622323"/>
            <a:ext cx="4468764" cy="2344994"/>
          </a:xfrm>
          <a:prstGeom prst="rect">
            <a:avLst/>
          </a:prstGeom>
        </p:spPr>
      </p:pic>
      <p:pic>
        <p:nvPicPr>
          <p:cNvPr id="6" name="Grafik 5" descr="Ein Bild, das Person, drinnen, Boden, stehend enthält.&#10;&#10;Automatisch generierte Beschreibung">
            <a:extLst>
              <a:ext uri="{FF2B5EF4-FFF2-40B4-BE49-F238E27FC236}">
                <a16:creationId xmlns:a16="http://schemas.microsoft.com/office/drawing/2014/main" id="{F41B9306-2F96-4DA4-9FEC-60BE1B582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11903" r="31921" b="12714"/>
          <a:stretch/>
        </p:blipFill>
        <p:spPr>
          <a:xfrm>
            <a:off x="3515031" y="560437"/>
            <a:ext cx="2580969" cy="3082414"/>
          </a:xfrm>
          <a:prstGeom prst="rect">
            <a:avLst/>
          </a:prstGeom>
        </p:spPr>
      </p:pic>
      <p:pic>
        <p:nvPicPr>
          <p:cNvPr id="8" name="Grafik 7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64BC550C-3FDE-47D4-AA98-D69693C17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0483" b="21390"/>
          <a:stretch/>
        </p:blipFill>
        <p:spPr>
          <a:xfrm rot="5400000">
            <a:off x="5101712" y="1943098"/>
            <a:ext cx="4667864" cy="19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8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Breitbild</PresentationFormat>
  <Paragraphs>38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Arial</vt:lpstr>
      <vt:lpstr>Calibri</vt:lpstr>
      <vt:lpstr>Calibri Light</vt:lpstr>
      <vt:lpstr>Verdana</vt:lpstr>
      <vt:lpstr>Office</vt:lpstr>
      <vt:lpstr>Das Echo – der Convention Bericht über die Rotary World Convention in Hamburg 1. – 5. Juni 2019 und Reaktionen auf die historische Aufarbeitung des Themas „Rotary unter dem Nationalsozialismus“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Echo – der Convention Bericht über Hamburg und Reaktionen auf die historische Aufarbeitung des Themas „Rotary unter dem Nationalsozialismus“</dc:title>
  <dc:creator>Hermann Schäfer</dc:creator>
  <cp:lastModifiedBy>Hermann Schäfer</cp:lastModifiedBy>
  <cp:revision>20</cp:revision>
  <dcterms:created xsi:type="dcterms:W3CDTF">2019-06-06T14:52:36Z</dcterms:created>
  <dcterms:modified xsi:type="dcterms:W3CDTF">2019-06-13T08:51:07Z</dcterms:modified>
</cp:coreProperties>
</file>